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handoutMasterIdLst>
    <p:handoutMasterId r:id="rId17"/>
  </p:handoutMasterIdLst>
  <p:sldIdLst>
    <p:sldId id="256" r:id="rId2"/>
    <p:sldId id="312" r:id="rId3"/>
    <p:sldId id="316" r:id="rId4"/>
    <p:sldId id="317" r:id="rId5"/>
    <p:sldId id="315" r:id="rId6"/>
    <p:sldId id="307" r:id="rId7"/>
    <p:sldId id="309" r:id="rId8"/>
    <p:sldId id="310" r:id="rId9"/>
    <p:sldId id="322" r:id="rId10"/>
    <p:sldId id="319" r:id="rId11"/>
    <p:sldId id="321" r:id="rId12"/>
    <p:sldId id="313" r:id="rId13"/>
    <p:sldId id="323" r:id="rId14"/>
    <p:sldId id="314" r:id="rId15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5C00"/>
    <a:srgbClr val="003300"/>
    <a:srgbClr val="00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Estilo com Tema 1 - Ênfase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F1AB2-1976-4502-BF36-3FF5EA218861}" styleName="Estilo Médio 4 - Ênfas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B301B821-A1FF-4177-AEE7-76D212191A09}" styleName="Estilo Médio 1 - Ênfas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Estilo Claro 2 - Ênfase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868" autoAdjust="0"/>
    <p:restoredTop sz="94660"/>
  </p:normalViewPr>
  <p:slideViewPr>
    <p:cSldViewPr>
      <p:cViewPr varScale="1">
        <p:scale>
          <a:sx n="168" d="100"/>
          <a:sy n="168" d="100"/>
        </p:scale>
        <p:origin x="884" y="10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0FA0E0-B166-7549-81B9-2F5F2460BF55}" type="datetimeFigureOut">
              <a:rPr lang="en-US" smtClean="0"/>
              <a:t>8/19/2018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988DDF-4089-394B-BF96-BEADEACAA3D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8326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gif>
</file>

<file path=ppt/media/image16.png>
</file>

<file path=ppt/media/image17.png>
</file>

<file path=ppt/media/image18.png>
</file>

<file path=ppt/media/image19.png>
</file>

<file path=ppt/media/image2.jpeg>
</file>

<file path=ppt/media/image20.jpeg>
</file>

<file path=ppt/media/image21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EC57B6-D9C4-425B-921C-9F8568FEF6FB}" type="datetimeFigureOut">
              <a:rPr lang="pt-BR" smtClean="0"/>
              <a:t>19/08/2018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085C435-8526-47F9-8563-E7CC1D4638F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068836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  <a:prstGeom prst="rect">
            <a:avLst/>
          </a:prstGeom>
        </p:spPr>
        <p:txBody>
          <a:bodyPr/>
          <a:lstStyle>
            <a:lvl1pPr>
              <a:defRPr lang="pt-BR" sz="4900" b="1" kern="1200" dirty="0" smtClean="0">
                <a:solidFill>
                  <a:schemeClr val="tx1"/>
                </a:solidFill>
                <a:effectLst>
                  <a:glow rad="63500">
                    <a:schemeClr val="bg1">
                      <a:lumMod val="50000"/>
                      <a:alpha val="40000"/>
                    </a:schemeClr>
                  </a:glow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4581128"/>
            <a:ext cx="6400800" cy="10576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buNone/>
              <a:defRPr lang="pt-BR" sz="2000" b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Trebuchet MS" panose="020B0603020202020204" pitchFamily="34" charset="0"/>
              </a:defRPr>
            </a:lvl1pPr>
          </a:lstStyle>
          <a:p>
            <a:pPr lvl="0"/>
            <a:r>
              <a:rPr lang="pt-BR"/>
              <a:t>Clique para editar o estilo do subtítulo mestre</a:t>
            </a:r>
            <a:endParaRPr lang="pt-BR" dirty="0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/>
          <a:lstStyle/>
          <a:p>
            <a:fld id="{7BBD49D7-BA06-42C7-8DBA-6EF632F706D9}" type="datetimeFigureOut">
              <a:rPr lang="pt-BR" smtClean="0"/>
              <a:t>19/08/2018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/>
          <a:lstStyle/>
          <a:p>
            <a:fld id="{100EE546-17B7-4630-A06B-35EA0E4D3A2F}" type="slidenum">
              <a:rPr lang="pt-BR" smtClean="0"/>
              <a:t>‹nº›</a:t>
            </a:fld>
            <a:endParaRPr lang="pt-BR" dirty="0"/>
          </a:p>
        </p:txBody>
      </p:sp>
      <p:pic>
        <p:nvPicPr>
          <p:cNvPr id="9" name="Imagem 12" descr="ufpellogo.jp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96907" y="141635"/>
            <a:ext cx="1008112" cy="1008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Imagem 9" descr="cdteclogo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00472" y="332658"/>
            <a:ext cx="2031180" cy="654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7103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/>
          <a:lstStyle/>
          <a:p>
            <a:fld id="{7BBD49D7-BA06-42C7-8DBA-6EF632F706D9}" type="datetimeFigureOut">
              <a:rPr lang="pt-BR" smtClean="0"/>
              <a:t>19/08/2018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/>
          <a:lstStyle/>
          <a:p>
            <a:fld id="{100EE546-17B7-4630-A06B-35EA0E4D3A2F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732263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274640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40"/>
            <a:ext cx="60198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/>
          <a:lstStyle/>
          <a:p>
            <a:fld id="{7BBD49D7-BA06-42C7-8DBA-6EF632F706D9}" type="datetimeFigureOut">
              <a:rPr lang="pt-BR" smtClean="0"/>
              <a:t>19/08/2018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/>
          <a:lstStyle/>
          <a:p>
            <a:fld id="{100EE546-17B7-4630-A06B-35EA0E4D3A2F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388275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144016"/>
            <a:ext cx="6553200" cy="76470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lang="pt-BR" sz="32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 marL="0" lvl="0"/>
            <a:r>
              <a:rPr lang="pt-BR"/>
              <a:t>Clique para editar o título mestre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/>
          <a:lstStyle/>
          <a:p>
            <a:fld id="{7BBD49D7-BA06-42C7-8DBA-6EF632F706D9}" type="datetimeFigureOut">
              <a:rPr lang="pt-BR" smtClean="0"/>
              <a:t>19/08/2018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/>
          <a:lstStyle/>
          <a:p>
            <a:fld id="{100EE546-17B7-4630-A06B-35EA0E4D3A2F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0600565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/>
          <a:lstStyle/>
          <a:p>
            <a:fld id="{7BBD49D7-BA06-42C7-8DBA-6EF632F706D9}" type="datetimeFigureOut">
              <a:rPr lang="pt-BR" smtClean="0"/>
              <a:t>19/08/2018</a:t>
            </a:fld>
            <a:endParaRPr lang="pt-BR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pt-BR" dirty="0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/>
          <a:lstStyle/>
          <a:p>
            <a:fld id="{100EE546-17B7-4630-A06B-35EA0E4D3A2F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520701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600202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600202"/>
            <a:ext cx="40386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/>
          <a:lstStyle/>
          <a:p>
            <a:fld id="{7BBD49D7-BA06-42C7-8DBA-6EF632F706D9}" type="datetimeFigureOut">
              <a:rPr lang="pt-BR" smtClean="0"/>
              <a:t>19/08/2018</a:t>
            </a:fld>
            <a:endParaRPr lang="pt-BR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/>
          <a:lstStyle/>
          <a:p>
            <a:fld id="{100EE546-17B7-4630-A06B-35EA0E4D3A2F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484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6" y="1535113"/>
            <a:ext cx="404177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/>
          <a:lstStyle/>
          <a:p>
            <a:fld id="{7BBD49D7-BA06-42C7-8DBA-6EF632F706D9}" type="datetimeFigureOut">
              <a:rPr lang="pt-BR" smtClean="0"/>
              <a:t>19/08/2018</a:t>
            </a:fld>
            <a:endParaRPr lang="pt-BR" dirty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pt-BR" dirty="0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/>
          <a:lstStyle/>
          <a:p>
            <a:fld id="{100EE546-17B7-4630-A06B-35EA0E4D3A2F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893458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/>
          <a:lstStyle/>
          <a:p>
            <a:fld id="{7BBD49D7-BA06-42C7-8DBA-6EF632F706D9}" type="datetimeFigureOut">
              <a:rPr lang="pt-BR" smtClean="0"/>
              <a:t>19/08/2018</a:t>
            </a:fld>
            <a:endParaRPr lang="pt-BR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pt-BR" dirty="0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/>
          <a:lstStyle/>
          <a:p>
            <a:fld id="{100EE546-17B7-4630-A06B-35EA0E4D3A2F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344689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/>
          <a:lstStyle/>
          <a:p>
            <a:fld id="{7BBD49D7-BA06-42C7-8DBA-6EF632F706D9}" type="datetimeFigureOut">
              <a:rPr lang="pt-BR" smtClean="0"/>
              <a:t>19/08/2018</a:t>
            </a:fld>
            <a:endParaRPr lang="pt-BR" dirty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/>
          <a:lstStyle/>
          <a:p>
            <a:fld id="{100EE546-17B7-4630-A06B-35EA0E4D3A2F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214217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1" y="1435102"/>
            <a:ext cx="3008313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/>
          <a:lstStyle/>
          <a:p>
            <a:fld id="{7BBD49D7-BA06-42C7-8DBA-6EF632F706D9}" type="datetimeFigureOut">
              <a:rPr lang="pt-BR" smtClean="0"/>
              <a:t>19/08/2018</a:t>
            </a:fld>
            <a:endParaRPr lang="pt-BR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/>
          <a:lstStyle/>
          <a:p>
            <a:fld id="{100EE546-17B7-4630-A06B-35EA0E4D3A2F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75643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pt-BR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/>
          <a:lstStyle/>
          <a:p>
            <a:fld id="{7BBD49D7-BA06-42C7-8DBA-6EF632F706D9}" type="datetimeFigureOut">
              <a:rPr lang="pt-BR" smtClean="0"/>
              <a:t>19/08/2018</a:t>
            </a:fld>
            <a:endParaRPr lang="pt-BR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pt-BR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/>
          <a:lstStyle/>
          <a:p>
            <a:fld id="{100EE546-17B7-4630-A06B-35EA0E4D3A2F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086041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Espaço Reservado para Título 1"/>
          <p:cNvSpPr>
            <a:spLocks noGrp="1"/>
          </p:cNvSpPr>
          <p:nvPr>
            <p:ph type="title"/>
          </p:nvPr>
        </p:nvSpPr>
        <p:spPr>
          <a:xfrm>
            <a:off x="0" y="-27384"/>
            <a:ext cx="7150818" cy="1143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dirty="0"/>
              <a:t>Clique para editar o título mestre</a:t>
            </a:r>
          </a:p>
        </p:txBody>
      </p:sp>
      <p:sp>
        <p:nvSpPr>
          <p:cNvPr id="9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10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BD49D7-BA06-42C7-8DBA-6EF632F706D9}" type="datetimeFigureOut">
              <a:rPr lang="pt-BR" smtClean="0"/>
              <a:t>19/08/2018</a:t>
            </a:fld>
            <a:endParaRPr lang="pt-BR" dirty="0"/>
          </a:p>
        </p:txBody>
      </p:sp>
      <p:sp>
        <p:nvSpPr>
          <p:cNvPr id="11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 dirty="0"/>
          </a:p>
        </p:txBody>
      </p:sp>
      <p:sp>
        <p:nvSpPr>
          <p:cNvPr id="12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0EE546-17B7-4630-A06B-35EA0E4D3A2F}" type="slidenum">
              <a:rPr lang="pt-BR" smtClean="0"/>
              <a:t>‹nº›</a:t>
            </a:fld>
            <a:endParaRPr lang="pt-BR" dirty="0"/>
          </a:p>
        </p:txBody>
      </p:sp>
      <p:pic>
        <p:nvPicPr>
          <p:cNvPr id="14" name="Imagem 13" descr="computacao.png"/>
          <p:cNvPicPr>
            <a:picLocks noChangeAspect="1"/>
          </p:cNvPicPr>
          <p:nvPr/>
        </p:nvPicPr>
        <p:blipFill>
          <a:blip r:embed="rId13" cstate="print"/>
          <a:stretch>
            <a:fillRect/>
          </a:stretch>
        </p:blipFill>
        <p:spPr>
          <a:xfrm>
            <a:off x="6570274" y="124326"/>
            <a:ext cx="2448272" cy="1072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3733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Futura Md BT" panose="020B0602020204020303" pitchFamily="34" charset="0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gif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Relationship Id="rId1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jpeg"/><Relationship Id="rId4" Type="http://schemas.openxmlformats.org/officeDocument/2006/relationships/image" Target="../media/image1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2348880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pt-BR" sz="5400" b="1" dirty="0" smtClean="0"/>
              <a:t>Introdução ao Processamento Paralelo e Distribuído</a:t>
            </a:r>
            <a:br>
              <a:rPr lang="pt-BR" sz="5400" b="1" dirty="0" smtClean="0"/>
            </a:br>
            <a:r>
              <a:rPr lang="pt-BR" sz="4900" dirty="0" smtClean="0"/>
              <a:t>Hoje</a:t>
            </a:r>
            <a:r>
              <a:rPr lang="pt-BR" sz="4900" dirty="0"/>
              <a:t>: Introdução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4534272"/>
            <a:ext cx="6400800" cy="1752600"/>
          </a:xfrm>
        </p:spPr>
        <p:txBody>
          <a:bodyPr>
            <a:normAutofit/>
          </a:bodyPr>
          <a:lstStyle/>
          <a:p>
            <a:r>
              <a:rPr lang="pt-BR" sz="2800" dirty="0">
                <a:solidFill>
                  <a:schemeClr val="tx1"/>
                </a:solidFill>
              </a:rPr>
              <a:t>Prof. Dr. Rafael P. </a:t>
            </a:r>
            <a:r>
              <a:rPr lang="pt-BR" sz="2800" dirty="0" err="1">
                <a:solidFill>
                  <a:schemeClr val="tx1"/>
                </a:solidFill>
              </a:rPr>
              <a:t>Torchelsen</a:t>
            </a:r>
            <a:endParaRPr lang="pt-BR" sz="28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r</a:t>
            </a:r>
            <a:r>
              <a:rPr lang="pt-BR" sz="2400" smtClean="0">
                <a:solidFill>
                  <a:schemeClr val="tx1"/>
                </a:solidFill>
              </a:rPr>
              <a:t>afael.torchelsen@inf.ufpel.edu.br</a:t>
            </a:r>
            <a:endParaRPr lang="pt-BR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0948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Formandos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>
                <a:solidFill>
                  <a:srgbClr val="FF0000"/>
                </a:solidFill>
              </a:rPr>
              <a:t>Alerta</a:t>
            </a:r>
            <a:r>
              <a:rPr lang="pt-BR" dirty="0" smtClean="0"/>
              <a:t> aos formandos: Não é dado tratamento especial!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71692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Computadores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Todos desligados até que se tenha alguma tarefa prática!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24333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AVA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Nome da disciplina: IPPD (IPPD – Rafael Torchelsen)</a:t>
            </a:r>
          </a:p>
          <a:p>
            <a:pPr lvl="1"/>
            <a:r>
              <a:rPr lang="pt-BR" dirty="0" smtClean="0"/>
              <a:t>Acompanhar as datas das avaliações no AVA</a:t>
            </a:r>
          </a:p>
          <a:p>
            <a:pPr lvl="1"/>
            <a:r>
              <a:rPr lang="pt-BR" dirty="0" smtClean="0">
                <a:solidFill>
                  <a:srgbClr val="FF0000"/>
                </a:solidFill>
              </a:rPr>
              <a:t>Importante</a:t>
            </a:r>
            <a:r>
              <a:rPr lang="pt-BR" dirty="0" smtClean="0"/>
              <a:t>: verificar o </a:t>
            </a:r>
            <a:r>
              <a:rPr lang="pt-BR" dirty="0" err="1" smtClean="0"/>
              <a:t>email</a:t>
            </a:r>
            <a:r>
              <a:rPr lang="pt-BR" dirty="0" smtClean="0"/>
              <a:t> cadastrado no </a:t>
            </a:r>
            <a:r>
              <a:rPr lang="pt-BR" dirty="0" err="1" smtClean="0"/>
              <a:t>ava</a:t>
            </a:r>
            <a:r>
              <a:rPr lang="pt-BR" dirty="0" smtClean="0"/>
              <a:t>, pois os avisos são enviados pelo </a:t>
            </a:r>
            <a:r>
              <a:rPr lang="pt-BR" dirty="0" err="1" smtClean="0"/>
              <a:t>ava</a:t>
            </a:r>
            <a:r>
              <a:rPr lang="pt-BR" dirty="0" smtClean="0"/>
              <a:t> que encaminha para o </a:t>
            </a:r>
            <a:r>
              <a:rPr lang="pt-BR" dirty="0" err="1" smtClean="0"/>
              <a:t>email</a:t>
            </a:r>
            <a:r>
              <a:rPr lang="pt-BR" dirty="0" smtClean="0"/>
              <a:t> cadastrado</a:t>
            </a:r>
          </a:p>
          <a:p>
            <a:r>
              <a:rPr lang="pt-BR" dirty="0" smtClean="0"/>
              <a:t>Chave: #</a:t>
            </a:r>
            <a:r>
              <a:rPr lang="pt-BR" dirty="0" err="1" smtClean="0"/>
              <a:t>ippdrafael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98531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Avisos</a:t>
            </a:r>
            <a:endParaRPr lang="pt-BR" dirty="0"/>
          </a:p>
        </p:txBody>
      </p:sp>
      <p:sp>
        <p:nvSpPr>
          <p:cNvPr id="4" name="Espaço Reservado para Conteúdo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Retângulo de cantos arredondados 4"/>
          <p:cNvSpPr/>
          <p:nvPr/>
        </p:nvSpPr>
        <p:spPr>
          <a:xfrm>
            <a:off x="323528" y="3068960"/>
            <a:ext cx="3906676" cy="1584176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600" dirty="0"/>
              <a:t>L</a:t>
            </a:r>
            <a:r>
              <a:rPr lang="pt-BR" sz="3600" dirty="0" smtClean="0"/>
              <a:t>embrem do que está nesses slides!</a:t>
            </a:r>
            <a:endParaRPr lang="pt-BR" sz="3600" dirty="0"/>
          </a:p>
        </p:txBody>
      </p:sp>
      <p:sp>
        <p:nvSpPr>
          <p:cNvPr id="6" name="Retângulo de cantos arredondados 5"/>
          <p:cNvSpPr/>
          <p:nvPr/>
        </p:nvSpPr>
        <p:spPr>
          <a:xfrm>
            <a:off x="4516814" y="2610852"/>
            <a:ext cx="4231649" cy="2618347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3600" dirty="0" smtClean="0"/>
              <a:t>Conversem comigo! Me procurem se precisarem de ajuda!</a:t>
            </a:r>
            <a:endParaRPr lang="pt-BR" sz="3600" dirty="0"/>
          </a:p>
        </p:txBody>
      </p:sp>
    </p:spTree>
    <p:extLst>
      <p:ext uri="{BB962C8B-B14F-4D97-AF65-F5344CB8AC3E}">
        <p14:creationId xmlns:p14="http://schemas.microsoft.com/office/powerpoint/2010/main" val="2105643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ATA de Presença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Assinar a ata de presença da apresentação da ementa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48934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a-DK" dirty="0"/>
              <a:t>Prof. Dr. Rafael P. </a:t>
            </a:r>
            <a:r>
              <a:rPr lang="da-DK" dirty="0" err="1"/>
              <a:t>Torchelsen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8505" y="1215963"/>
            <a:ext cx="8229600" cy="4177812"/>
          </a:xfrm>
        </p:spPr>
        <p:txBody>
          <a:bodyPr>
            <a:normAutofit/>
          </a:bodyPr>
          <a:lstStyle/>
          <a:p>
            <a:r>
              <a:rPr lang="pt-BR" sz="1846" b="1" dirty="0"/>
              <a:t>Graduação</a:t>
            </a:r>
            <a:r>
              <a:rPr lang="pt-BR" sz="1846" dirty="0"/>
              <a:t>: Universidade Católica de Pelotas - </a:t>
            </a:r>
            <a:r>
              <a:rPr lang="pt-BR" sz="1846" b="1" dirty="0"/>
              <a:t>UCPEL</a:t>
            </a:r>
            <a:endParaRPr lang="pt-BR" sz="1846" dirty="0"/>
          </a:p>
          <a:p>
            <a:r>
              <a:rPr lang="pt-BR" sz="1846" b="1" dirty="0"/>
              <a:t>Mestrado</a:t>
            </a:r>
            <a:r>
              <a:rPr lang="pt-BR" sz="1846" dirty="0"/>
              <a:t>: Universidade do Vale do Rio dos </a:t>
            </a:r>
            <a:r>
              <a:rPr lang="pt-BR" sz="1662" dirty="0"/>
              <a:t>Sinos</a:t>
            </a:r>
            <a:r>
              <a:rPr lang="pt-BR" sz="1846" dirty="0"/>
              <a:t> – </a:t>
            </a:r>
            <a:r>
              <a:rPr lang="pt-BR" sz="1846" b="1" dirty="0"/>
              <a:t>UNISINOS</a:t>
            </a:r>
            <a:endParaRPr lang="pt-BR" sz="1846" dirty="0"/>
          </a:p>
          <a:p>
            <a:r>
              <a:rPr lang="pt-BR" sz="1846" b="1" dirty="0"/>
              <a:t>Doutorado</a:t>
            </a:r>
            <a:r>
              <a:rPr lang="pt-BR" sz="1846" dirty="0"/>
              <a:t>: Universidade Federal do Rio Grande do Sul – </a:t>
            </a:r>
            <a:r>
              <a:rPr lang="pt-BR" sz="1846" b="1" dirty="0"/>
              <a:t>UFRGS</a:t>
            </a:r>
          </a:p>
          <a:p>
            <a:r>
              <a:rPr lang="pt-BR" sz="1846" b="1" dirty="0"/>
              <a:t>Mercado: </a:t>
            </a:r>
            <a:r>
              <a:rPr lang="pt-BR" sz="1846" dirty="0"/>
              <a:t>Desenvolvimento de jogos – </a:t>
            </a:r>
            <a:r>
              <a:rPr lang="pt-BR" sz="1846" b="1" dirty="0" err="1"/>
              <a:t>SouthLogic</a:t>
            </a:r>
            <a:endParaRPr lang="pt-BR" sz="1846" b="1" dirty="0"/>
          </a:p>
          <a:p>
            <a:r>
              <a:rPr lang="pt-BR" sz="1846" b="1" dirty="0"/>
              <a:t>Docente: </a:t>
            </a:r>
            <a:r>
              <a:rPr lang="pt-BR" sz="1846" dirty="0"/>
              <a:t>Universidade Federal da Fronteira Sul – </a:t>
            </a:r>
            <a:r>
              <a:rPr lang="pt-BR" sz="1846" b="1" dirty="0"/>
              <a:t>UFFS</a:t>
            </a:r>
          </a:p>
          <a:p>
            <a:r>
              <a:rPr lang="pt-BR" sz="1846" b="1" dirty="0"/>
              <a:t>Docente</a:t>
            </a:r>
            <a:r>
              <a:rPr lang="pt-BR" sz="1846" dirty="0"/>
              <a:t>: Universidade Federal de Pelotas - </a:t>
            </a:r>
            <a:r>
              <a:rPr lang="pt-BR" sz="1846" b="1" dirty="0" err="1"/>
              <a:t>UFPel</a:t>
            </a:r>
            <a:endParaRPr lang="pt-BR" sz="1846" b="1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0900" y="2166091"/>
            <a:ext cx="5801070" cy="4038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3547" y="2166091"/>
            <a:ext cx="5454273" cy="40003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438" y="2592660"/>
            <a:ext cx="1988921" cy="14916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9933" y="2564905"/>
            <a:ext cx="1979180" cy="15060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71407" y="2583136"/>
            <a:ext cx="1960333" cy="14916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1" name="Picture 7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012" y="4238155"/>
            <a:ext cx="1988921" cy="19080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2" name="Picture 8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1944" y="2592662"/>
            <a:ext cx="1960364" cy="14825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4" name="Picture 10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9933" y="4349061"/>
            <a:ext cx="6028172" cy="18151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5" name="Picture 11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443" y="3680537"/>
            <a:ext cx="2452990" cy="18401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6" name="Picture 12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3485" y="3699442"/>
            <a:ext cx="2475897" cy="18565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7" name="Picture 13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1380" y="3699442"/>
            <a:ext cx="2601712" cy="18211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" name="Picture 2" descr="http://www.minhapos.com.br/data/artigos/images/ufpel.gif"/>
          <p:cNvPicPr>
            <a:picLocks noChangeAspect="1" noChangeArrowheads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3305" y="4072846"/>
            <a:ext cx="1921612" cy="1935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http://www.uffs.edu.br/index.php?option=com_docman&amp;task=doc_view&amp;gid=2863&amp;Itemid=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8949" y="3628407"/>
            <a:ext cx="1693552" cy="2365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01710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9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2" dur="5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5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8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500"/>
                                        <p:tgtEl>
                                          <p:spTgt spid="10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4" dur="5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00"/>
                            </p:stCondLst>
                            <p:childTnLst>
                              <p:par>
                                <p:cTn id="6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0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0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5" dur="500"/>
                                        <p:tgtEl>
                                          <p:spTgt spid="10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8" dur="50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1" dur="500"/>
                                        <p:tgtEl>
                                          <p:spTgt spid="10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500"/>
                            </p:stCondLst>
                            <p:childTnLst>
                              <p:par>
                                <p:cTn id="9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1000"/>
                            </p:stCondLst>
                            <p:childTnLst>
                              <p:par>
                                <p:cTn id="9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0" y="432048"/>
            <a:ext cx="6553200" cy="764704"/>
          </a:xfrm>
        </p:spPr>
        <p:txBody>
          <a:bodyPr/>
          <a:lstStyle/>
          <a:p>
            <a:r>
              <a:rPr lang="pt-BR" dirty="0" smtClean="0"/>
              <a:t>Programação Paralela </a:t>
            </a:r>
            <a:br>
              <a:rPr lang="pt-BR" dirty="0" smtClean="0"/>
            </a:br>
            <a:r>
              <a:rPr lang="pt-BR" dirty="0" smtClean="0"/>
              <a:t>x </a:t>
            </a:r>
            <a:br>
              <a:rPr lang="pt-BR" dirty="0" smtClean="0"/>
            </a:br>
            <a:r>
              <a:rPr lang="pt-BR" dirty="0" smtClean="0"/>
              <a:t>Programação Distribuída</a:t>
            </a:r>
            <a:endParaRPr lang="pt-BR" dirty="0"/>
          </a:p>
        </p:txBody>
      </p:sp>
      <p:cxnSp>
        <p:nvCxnSpPr>
          <p:cNvPr id="5" name="Conector reto 4"/>
          <p:cNvCxnSpPr/>
          <p:nvPr/>
        </p:nvCxnSpPr>
        <p:spPr>
          <a:xfrm>
            <a:off x="4644008" y="1772816"/>
            <a:ext cx="72008" cy="496855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Retângulo de cantos arredondados 5"/>
          <p:cNvSpPr/>
          <p:nvPr/>
        </p:nvSpPr>
        <p:spPr>
          <a:xfrm>
            <a:off x="7236296" y="2008921"/>
            <a:ext cx="1368152" cy="288032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Processador</a:t>
            </a:r>
            <a:endParaRPr lang="pt-BR" dirty="0"/>
          </a:p>
        </p:txBody>
      </p:sp>
      <p:sp>
        <p:nvSpPr>
          <p:cNvPr id="7" name="Retângulo de cantos arredondados 6"/>
          <p:cNvSpPr/>
          <p:nvPr/>
        </p:nvSpPr>
        <p:spPr>
          <a:xfrm>
            <a:off x="7236296" y="2801009"/>
            <a:ext cx="1368152" cy="288032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Memória</a:t>
            </a:r>
            <a:endParaRPr lang="pt-BR" dirty="0"/>
          </a:p>
        </p:txBody>
      </p:sp>
      <p:cxnSp>
        <p:nvCxnSpPr>
          <p:cNvPr id="12" name="Conector de seta reta 11"/>
          <p:cNvCxnSpPr/>
          <p:nvPr/>
        </p:nvCxnSpPr>
        <p:spPr>
          <a:xfrm>
            <a:off x="7920372" y="2368961"/>
            <a:ext cx="0" cy="36004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4" name="Retângulo 13"/>
          <p:cNvSpPr/>
          <p:nvPr/>
        </p:nvSpPr>
        <p:spPr>
          <a:xfrm>
            <a:off x="7020272" y="1792897"/>
            <a:ext cx="1800200" cy="158417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 de cantos arredondados 14"/>
          <p:cNvSpPr/>
          <p:nvPr/>
        </p:nvSpPr>
        <p:spPr>
          <a:xfrm>
            <a:off x="5148064" y="2852936"/>
            <a:ext cx="1368152" cy="288032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Processador</a:t>
            </a:r>
            <a:endParaRPr lang="pt-BR" dirty="0"/>
          </a:p>
        </p:txBody>
      </p:sp>
      <p:sp>
        <p:nvSpPr>
          <p:cNvPr id="16" name="Retângulo de cantos arredondados 15"/>
          <p:cNvSpPr/>
          <p:nvPr/>
        </p:nvSpPr>
        <p:spPr>
          <a:xfrm>
            <a:off x="5148064" y="3645024"/>
            <a:ext cx="1368152" cy="288032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Memória</a:t>
            </a:r>
            <a:endParaRPr lang="pt-BR" dirty="0"/>
          </a:p>
        </p:txBody>
      </p:sp>
      <p:cxnSp>
        <p:nvCxnSpPr>
          <p:cNvPr id="17" name="Conector de seta reta 16"/>
          <p:cNvCxnSpPr/>
          <p:nvPr/>
        </p:nvCxnSpPr>
        <p:spPr>
          <a:xfrm>
            <a:off x="5832140" y="3212976"/>
            <a:ext cx="0" cy="36004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8" name="Retângulo 17"/>
          <p:cNvSpPr/>
          <p:nvPr/>
        </p:nvSpPr>
        <p:spPr>
          <a:xfrm>
            <a:off x="4932040" y="2636912"/>
            <a:ext cx="1800200" cy="158417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Retângulo de cantos arredondados 18"/>
          <p:cNvSpPr/>
          <p:nvPr/>
        </p:nvSpPr>
        <p:spPr>
          <a:xfrm>
            <a:off x="7380312" y="4581128"/>
            <a:ext cx="1368152" cy="288032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Processador</a:t>
            </a:r>
            <a:endParaRPr lang="pt-BR" dirty="0"/>
          </a:p>
        </p:txBody>
      </p:sp>
      <p:sp>
        <p:nvSpPr>
          <p:cNvPr id="20" name="Retângulo de cantos arredondados 19"/>
          <p:cNvSpPr/>
          <p:nvPr/>
        </p:nvSpPr>
        <p:spPr>
          <a:xfrm>
            <a:off x="7380312" y="5373216"/>
            <a:ext cx="1368152" cy="288032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Memória</a:t>
            </a:r>
            <a:endParaRPr lang="pt-BR" dirty="0"/>
          </a:p>
        </p:txBody>
      </p:sp>
      <p:cxnSp>
        <p:nvCxnSpPr>
          <p:cNvPr id="21" name="Conector de seta reta 20"/>
          <p:cNvCxnSpPr/>
          <p:nvPr/>
        </p:nvCxnSpPr>
        <p:spPr>
          <a:xfrm>
            <a:off x="8064388" y="4941168"/>
            <a:ext cx="0" cy="36004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2" name="Retângulo 21"/>
          <p:cNvSpPr/>
          <p:nvPr/>
        </p:nvSpPr>
        <p:spPr>
          <a:xfrm>
            <a:off x="7164288" y="4365104"/>
            <a:ext cx="1800200" cy="158417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3" name="Conector de seta reta 22"/>
          <p:cNvCxnSpPr>
            <a:endCxn id="22" idx="1"/>
          </p:cNvCxnSpPr>
          <p:nvPr/>
        </p:nvCxnSpPr>
        <p:spPr>
          <a:xfrm>
            <a:off x="5868144" y="4221088"/>
            <a:ext cx="1296144" cy="936104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5" name="Conector de seta reta 24"/>
          <p:cNvCxnSpPr/>
          <p:nvPr/>
        </p:nvCxnSpPr>
        <p:spPr>
          <a:xfrm flipH="1">
            <a:off x="7920372" y="3398434"/>
            <a:ext cx="11529" cy="96667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7" name="Conector de seta reta 26"/>
          <p:cNvCxnSpPr/>
          <p:nvPr/>
        </p:nvCxnSpPr>
        <p:spPr>
          <a:xfrm flipH="1">
            <a:off x="6012160" y="2008921"/>
            <a:ext cx="1008112" cy="56183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30" name="Retângulo de cantos arredondados 29"/>
          <p:cNvSpPr/>
          <p:nvPr/>
        </p:nvSpPr>
        <p:spPr>
          <a:xfrm>
            <a:off x="159599" y="3501008"/>
            <a:ext cx="1368152" cy="288032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Processador</a:t>
            </a:r>
            <a:endParaRPr lang="pt-BR" dirty="0"/>
          </a:p>
        </p:txBody>
      </p:sp>
      <p:sp>
        <p:nvSpPr>
          <p:cNvPr id="31" name="Retângulo de cantos arredondados 30"/>
          <p:cNvSpPr/>
          <p:nvPr/>
        </p:nvSpPr>
        <p:spPr>
          <a:xfrm>
            <a:off x="159598" y="4293096"/>
            <a:ext cx="4392489" cy="288032"/>
          </a:xfrm>
          <a:prstGeom prst="round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Memória</a:t>
            </a:r>
            <a:endParaRPr lang="pt-BR" dirty="0"/>
          </a:p>
        </p:txBody>
      </p:sp>
      <p:cxnSp>
        <p:nvCxnSpPr>
          <p:cNvPr id="32" name="Conector de seta reta 31"/>
          <p:cNvCxnSpPr/>
          <p:nvPr/>
        </p:nvCxnSpPr>
        <p:spPr>
          <a:xfrm>
            <a:off x="843675" y="3861048"/>
            <a:ext cx="0" cy="36004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5" name="Retângulo de cantos arredondados 34"/>
          <p:cNvSpPr/>
          <p:nvPr/>
        </p:nvSpPr>
        <p:spPr>
          <a:xfrm>
            <a:off x="1691318" y="3501008"/>
            <a:ext cx="1368152" cy="288032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Processador</a:t>
            </a:r>
            <a:endParaRPr lang="pt-BR" dirty="0"/>
          </a:p>
        </p:txBody>
      </p:sp>
      <p:cxnSp>
        <p:nvCxnSpPr>
          <p:cNvPr id="36" name="Conector de seta reta 35"/>
          <p:cNvCxnSpPr/>
          <p:nvPr/>
        </p:nvCxnSpPr>
        <p:spPr>
          <a:xfrm>
            <a:off x="2375394" y="3861048"/>
            <a:ext cx="0" cy="36004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7" name="Retângulo de cantos arredondados 36"/>
          <p:cNvSpPr/>
          <p:nvPr/>
        </p:nvSpPr>
        <p:spPr>
          <a:xfrm>
            <a:off x="3183936" y="3501008"/>
            <a:ext cx="1368152" cy="288032"/>
          </a:xfrm>
          <a:prstGeom prst="roundRect">
            <a:avLst/>
          </a:prstGeom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Processador</a:t>
            </a:r>
            <a:endParaRPr lang="pt-BR" dirty="0"/>
          </a:p>
        </p:txBody>
      </p:sp>
      <p:cxnSp>
        <p:nvCxnSpPr>
          <p:cNvPr id="38" name="Conector de seta reta 37"/>
          <p:cNvCxnSpPr/>
          <p:nvPr/>
        </p:nvCxnSpPr>
        <p:spPr>
          <a:xfrm>
            <a:off x="3868012" y="3861048"/>
            <a:ext cx="0" cy="36004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53057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Vamos programar!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Teremos bastante programação!</a:t>
            </a:r>
          </a:p>
        </p:txBody>
      </p:sp>
      <p:sp>
        <p:nvSpPr>
          <p:cNvPr id="4" name="Retângulo de cantos arredondados 3"/>
          <p:cNvSpPr/>
          <p:nvPr/>
        </p:nvSpPr>
        <p:spPr>
          <a:xfrm>
            <a:off x="6948264" y="4941168"/>
            <a:ext cx="1368152" cy="720080"/>
          </a:xfrm>
          <a:prstGeom prst="round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Inclusive nas provas!</a:t>
            </a:r>
            <a:endParaRPr lang="pt-BR" dirty="0"/>
          </a:p>
        </p:txBody>
      </p:sp>
      <p:pic>
        <p:nvPicPr>
          <p:cNvPr id="2052" name="Picture 4" descr="Resultado de imagem para c++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6" y="1853381"/>
            <a:ext cx="2976265" cy="20563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Resultado de imagem para openmp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3909711"/>
            <a:ext cx="2304256" cy="751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Resultado de imagem para opencl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4" y="4910585"/>
            <a:ext cx="1468759" cy="1468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Resultado de imagem para network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20368" y="2420888"/>
            <a:ext cx="2400201" cy="1800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27646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Livros texto</a:t>
            </a:r>
            <a:endParaRPr lang="pt-BR" dirty="0"/>
          </a:p>
        </p:txBody>
      </p:sp>
      <p:pic>
        <p:nvPicPr>
          <p:cNvPr id="1026" name="Picture 2" descr="Resultado de imagem para Distributed Systems: Concepts and Design,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6056" y="1412776"/>
            <a:ext cx="2750760" cy="3404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60" y="1412776"/>
            <a:ext cx="2736304" cy="3404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400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Avaliação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0" y="1600200"/>
            <a:ext cx="9144000" cy="5257800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pt-BR" dirty="0" smtClean="0"/>
              <a:t>Duas provas </a:t>
            </a:r>
            <a:r>
              <a:rPr lang="pt-BR" dirty="0"/>
              <a:t>(</a:t>
            </a:r>
            <a:r>
              <a:rPr lang="pt-BR" dirty="0" smtClean="0"/>
              <a:t>P</a:t>
            </a:r>
            <a:r>
              <a:rPr lang="pt-BR" baseline="-25000" dirty="0" smtClean="0"/>
              <a:t>1</a:t>
            </a:r>
            <a:r>
              <a:rPr lang="pt-BR" dirty="0"/>
              <a:t> </a:t>
            </a:r>
            <a:r>
              <a:rPr lang="pt-BR" dirty="0" smtClean="0"/>
              <a:t>e P</a:t>
            </a:r>
            <a:r>
              <a:rPr lang="pt-BR" baseline="-25000" dirty="0" smtClean="0"/>
              <a:t>2</a:t>
            </a:r>
            <a:r>
              <a:rPr lang="pt-BR" dirty="0" smtClean="0"/>
              <a:t>)</a:t>
            </a:r>
            <a:endParaRPr lang="pt-BR" dirty="0"/>
          </a:p>
          <a:p>
            <a:pPr lvl="1"/>
            <a:r>
              <a:rPr lang="pt-BR" dirty="0">
                <a:solidFill>
                  <a:srgbClr val="FF0000"/>
                </a:solidFill>
              </a:rPr>
              <a:t>8</a:t>
            </a:r>
            <a:r>
              <a:rPr lang="pt-BR" dirty="0" smtClean="0">
                <a:solidFill>
                  <a:srgbClr val="FF0000"/>
                </a:solidFill>
              </a:rPr>
              <a:t>0</a:t>
            </a:r>
            <a:r>
              <a:rPr lang="pt-BR" dirty="0">
                <a:solidFill>
                  <a:srgbClr val="FF0000"/>
                </a:solidFill>
              </a:rPr>
              <a:t>% </a:t>
            </a:r>
            <a:r>
              <a:rPr lang="pt-BR" dirty="0"/>
              <a:t>da nota final, </a:t>
            </a:r>
            <a:r>
              <a:rPr lang="pt-BR" dirty="0" smtClean="0"/>
              <a:t>P</a:t>
            </a:r>
            <a:r>
              <a:rPr lang="pt-BR" baseline="-25000" dirty="0"/>
              <a:t>1</a:t>
            </a:r>
            <a:r>
              <a:rPr lang="pt-BR" dirty="0" smtClean="0"/>
              <a:t> com peso </a:t>
            </a:r>
            <a:r>
              <a:rPr lang="pt-BR" dirty="0" smtClean="0">
                <a:solidFill>
                  <a:srgbClr val="FF0000"/>
                </a:solidFill>
              </a:rPr>
              <a:t>30%</a:t>
            </a:r>
            <a:r>
              <a:rPr lang="pt-BR" dirty="0" smtClean="0"/>
              <a:t> e P</a:t>
            </a:r>
            <a:r>
              <a:rPr lang="pt-BR" baseline="-25000" dirty="0" smtClean="0"/>
              <a:t>2</a:t>
            </a:r>
            <a:r>
              <a:rPr lang="pt-BR" dirty="0" smtClean="0"/>
              <a:t> com peso </a:t>
            </a:r>
            <a:r>
              <a:rPr lang="pt-BR" dirty="0" smtClean="0">
                <a:solidFill>
                  <a:srgbClr val="FF0000"/>
                </a:solidFill>
              </a:rPr>
              <a:t>50%</a:t>
            </a:r>
            <a:r>
              <a:rPr lang="pt-BR" dirty="0" smtClean="0"/>
              <a:t>.</a:t>
            </a:r>
          </a:p>
          <a:p>
            <a:pPr lvl="1"/>
            <a:r>
              <a:rPr lang="pt-BR" dirty="0" smtClean="0"/>
              <a:t>Questões teóricas e práticas (programação)!</a:t>
            </a:r>
            <a:endParaRPr lang="pt-BR" dirty="0"/>
          </a:p>
          <a:p>
            <a:r>
              <a:rPr lang="pt-BR" dirty="0" smtClean="0"/>
              <a:t>Um trabalho prático (T</a:t>
            </a:r>
            <a:r>
              <a:rPr lang="pt-BR" baseline="-25000" dirty="0" smtClean="0"/>
              <a:t>1</a:t>
            </a:r>
            <a:r>
              <a:rPr lang="pt-BR" dirty="0" smtClean="0"/>
              <a:t>)</a:t>
            </a:r>
          </a:p>
          <a:p>
            <a:pPr lvl="1"/>
            <a:r>
              <a:rPr lang="pt-BR" dirty="0" smtClean="0">
                <a:solidFill>
                  <a:srgbClr val="FF0000"/>
                </a:solidFill>
              </a:rPr>
              <a:t>20</a:t>
            </a:r>
            <a:r>
              <a:rPr lang="pt-BR" dirty="0">
                <a:solidFill>
                  <a:srgbClr val="FF0000"/>
                </a:solidFill>
              </a:rPr>
              <a:t>%</a:t>
            </a:r>
            <a:r>
              <a:rPr lang="pt-BR" dirty="0"/>
              <a:t> da nota </a:t>
            </a:r>
            <a:r>
              <a:rPr lang="pt-BR" dirty="0" smtClean="0"/>
              <a:t>final</a:t>
            </a:r>
            <a:endParaRPr lang="pt-BR" dirty="0"/>
          </a:p>
          <a:p>
            <a:r>
              <a:rPr lang="pt-BR" dirty="0"/>
              <a:t>Datas: </a:t>
            </a:r>
          </a:p>
          <a:p>
            <a:pPr lvl="1"/>
            <a:r>
              <a:rPr lang="pt-BR" dirty="0" smtClean="0"/>
              <a:t>P</a:t>
            </a:r>
            <a:r>
              <a:rPr lang="pt-BR" baseline="-25000" dirty="0" smtClean="0"/>
              <a:t>1</a:t>
            </a:r>
            <a:r>
              <a:rPr lang="pt-BR" dirty="0" smtClean="0"/>
              <a:t>: 17/10</a:t>
            </a:r>
          </a:p>
          <a:p>
            <a:pPr lvl="1"/>
            <a:r>
              <a:rPr lang="pt-BR" dirty="0" smtClean="0"/>
              <a:t>P</a:t>
            </a:r>
            <a:r>
              <a:rPr lang="pt-BR" baseline="-25000" dirty="0" smtClean="0"/>
              <a:t>2</a:t>
            </a:r>
            <a:r>
              <a:rPr lang="pt-BR" dirty="0"/>
              <a:t>: </a:t>
            </a:r>
            <a:r>
              <a:rPr lang="pt-BR" dirty="0" smtClean="0"/>
              <a:t>10/12</a:t>
            </a:r>
          </a:p>
          <a:p>
            <a:pPr lvl="1"/>
            <a:r>
              <a:rPr lang="pt-BR" dirty="0"/>
              <a:t>T</a:t>
            </a:r>
            <a:r>
              <a:rPr lang="pt-BR" baseline="-25000" dirty="0"/>
              <a:t>1</a:t>
            </a:r>
            <a:r>
              <a:rPr lang="pt-BR" dirty="0"/>
              <a:t>: </a:t>
            </a:r>
            <a:r>
              <a:rPr lang="pt-BR" dirty="0" smtClean="0"/>
              <a:t>12/12</a:t>
            </a:r>
            <a:endParaRPr lang="pt-BR" dirty="0"/>
          </a:p>
          <a:p>
            <a:pPr lvl="1"/>
            <a:r>
              <a:rPr lang="pt-BR" dirty="0"/>
              <a:t>Exame: </a:t>
            </a:r>
            <a:r>
              <a:rPr lang="pt-BR" dirty="0" smtClean="0"/>
              <a:t>17/12</a:t>
            </a:r>
            <a:endParaRPr lang="pt-BR" dirty="0"/>
          </a:p>
        </p:txBody>
      </p:sp>
      <p:sp>
        <p:nvSpPr>
          <p:cNvPr id="4" name="CaixaDeTexto 3"/>
          <p:cNvSpPr txBox="1"/>
          <p:nvPr/>
        </p:nvSpPr>
        <p:spPr>
          <a:xfrm>
            <a:off x="5004048" y="4869160"/>
            <a:ext cx="32403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 smtClean="0"/>
              <a:t>Dias 29 e 31 não tem aula de IPPD, participarei de congresso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39062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Exame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pt-BR" dirty="0"/>
              <a:t>O exame é composto por uma prova abrangendo </a:t>
            </a:r>
            <a:r>
              <a:rPr lang="pt-BR" b="1" dirty="0"/>
              <a:t>todo o conteúdo da disciplina</a:t>
            </a:r>
            <a:r>
              <a:rPr lang="pt-BR" dirty="0"/>
              <a:t>. </a:t>
            </a:r>
          </a:p>
          <a:p>
            <a:pPr lvl="1"/>
            <a:r>
              <a:rPr lang="pt-BR" dirty="0"/>
              <a:t>Questões teóricas e práticas!</a:t>
            </a:r>
          </a:p>
          <a:p>
            <a:endParaRPr lang="pt-BR" dirty="0"/>
          </a:p>
        </p:txBody>
      </p:sp>
      <p:sp>
        <p:nvSpPr>
          <p:cNvPr id="4" name="Rounded Rectangle 3"/>
          <p:cNvSpPr/>
          <p:nvPr/>
        </p:nvSpPr>
        <p:spPr>
          <a:xfrm>
            <a:off x="682978" y="3935413"/>
            <a:ext cx="7566408" cy="2190068"/>
          </a:xfrm>
          <a:prstGeom prst="roundRec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800" dirty="0">
                <a:solidFill>
                  <a:srgbClr val="FFFFFF"/>
                </a:solidFill>
                <a:latin typeface="Calibri" charset="0"/>
              </a:rPr>
              <a:t>O objetivo do exame é avaliar todo o aprendizado do semestre, ou seja, equivale a todas as avaliações anteriores em conteúdo! </a:t>
            </a:r>
            <a:r>
              <a:rPr lang="pt-BR" sz="2800" b="1" dirty="0">
                <a:solidFill>
                  <a:srgbClr val="FFFFFF"/>
                </a:solidFill>
                <a:latin typeface="Calibri" charset="0"/>
              </a:rPr>
              <a:t>Por isso, sua </a:t>
            </a:r>
            <a:r>
              <a:rPr lang="pt-BR" sz="2800" b="1" dirty="0" smtClean="0">
                <a:solidFill>
                  <a:srgbClr val="FFFFFF"/>
                </a:solidFill>
                <a:latin typeface="Calibri" charset="0"/>
              </a:rPr>
              <a:t>densidade é alta</a:t>
            </a:r>
            <a:r>
              <a:rPr lang="pt-BR" sz="2800" dirty="0">
                <a:solidFill>
                  <a:srgbClr val="FFFFFF"/>
                </a:solidFill>
                <a:latin typeface="Calibri" charset="0"/>
              </a:rPr>
              <a:t>!</a:t>
            </a:r>
            <a:endParaRPr lang="en-US" sz="2800" dirty="0">
              <a:solidFill>
                <a:srgbClr val="FFFFFF"/>
              </a:solidFill>
              <a:latin typeface="Calibri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4704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Plágio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pt-BR" dirty="0"/>
              <a:t>O que é plágio?</a:t>
            </a:r>
          </a:p>
          <a:p>
            <a:r>
              <a:rPr lang="pt-BR" dirty="0"/>
              <a:t>É esperado comportamento exemplar</a:t>
            </a:r>
          </a:p>
          <a:p>
            <a:pPr lvl="1"/>
            <a:endParaRPr lang="pt-BR" dirty="0"/>
          </a:p>
          <a:p>
            <a:r>
              <a:rPr lang="pt-BR" dirty="0"/>
              <a:t>Prova</a:t>
            </a:r>
          </a:p>
          <a:p>
            <a:pPr lvl="1"/>
            <a:r>
              <a:rPr lang="pt-BR" dirty="0"/>
              <a:t>Em caso de plágio o aluno recebe nota zero na prova onde o plágio foi detectado. </a:t>
            </a:r>
          </a:p>
          <a:p>
            <a:r>
              <a:rPr lang="pt-BR" dirty="0"/>
              <a:t>Trabalhos</a:t>
            </a:r>
          </a:p>
          <a:p>
            <a:pPr lvl="1"/>
            <a:r>
              <a:rPr lang="pt-BR" dirty="0"/>
              <a:t>É permitido usar conteúdo da internet e de colegas, contanto que uma citação seja feita. A nota é dada somente sobre o conteúdo original.</a:t>
            </a:r>
          </a:p>
          <a:p>
            <a:pPr lvl="1"/>
            <a:r>
              <a:rPr lang="pt-BR" dirty="0"/>
              <a:t>Caso seja detectado plágio o aluno recebe zero no trabalho e o caso é levado ao conhecimento do colegiado do curso.</a:t>
            </a:r>
          </a:p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72685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Chamada</a:t>
            </a:r>
            <a:endParaRPr lang="pt-BR" dirty="0"/>
          </a:p>
        </p:txBody>
      </p:sp>
      <p:sp>
        <p:nvSpPr>
          <p:cNvPr id="6" name="Espaço Reservado para Conteúdo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2800" dirty="0" smtClean="0"/>
              <a:t>Sempre no início da aula</a:t>
            </a:r>
          </a:p>
          <a:p>
            <a:r>
              <a:rPr lang="pt-BR" sz="2800" dirty="0" smtClean="0"/>
              <a:t>Para os alunos com primeiro nome igual: Cuidado para não responder pelo outro!</a:t>
            </a:r>
          </a:p>
          <a:p>
            <a:r>
              <a:rPr lang="pt-BR" sz="2800" dirty="0" smtClean="0"/>
              <a:t>Se chegar após o seu nome ser chamado aguarde até o final da aula e fale comigo.</a:t>
            </a:r>
          </a:p>
          <a:p>
            <a:pPr lvl="1"/>
            <a:r>
              <a:rPr lang="pt-BR" sz="2400" dirty="0" smtClean="0"/>
              <a:t>Sempre fale comigo no dia!</a:t>
            </a:r>
          </a:p>
          <a:p>
            <a:pPr lvl="1"/>
            <a:r>
              <a:rPr lang="pt-BR" sz="2400" dirty="0" smtClean="0"/>
              <a:t>Após os 15 minutos iniciais de aula somente uma presença é dada</a:t>
            </a:r>
          </a:p>
        </p:txBody>
      </p:sp>
    </p:spTree>
    <p:extLst>
      <p:ext uri="{BB962C8B-B14F-4D97-AF65-F5344CB8AC3E}">
        <p14:creationId xmlns:p14="http://schemas.microsoft.com/office/powerpoint/2010/main" val="3870866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ula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teorema mestre</Template>
  <TotalTime>4837</TotalTime>
  <Words>457</Words>
  <Application>Microsoft Office PowerPoint</Application>
  <PresentationFormat>Apresentação na tela (4:3)</PresentationFormat>
  <Paragraphs>70</Paragraphs>
  <Slides>14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19" baseType="lpstr">
      <vt:lpstr>Arial</vt:lpstr>
      <vt:lpstr>Calibri</vt:lpstr>
      <vt:lpstr>Futura Md BT</vt:lpstr>
      <vt:lpstr>Trebuchet MS</vt:lpstr>
      <vt:lpstr>aula</vt:lpstr>
      <vt:lpstr>Introdução ao Processamento Paralelo e Distribuído Hoje: Introdução</vt:lpstr>
      <vt:lpstr>Prof. Dr. Rafael P. Torchelsen</vt:lpstr>
      <vt:lpstr>Programação Paralela  x  Programação Distribuída</vt:lpstr>
      <vt:lpstr>Vamos programar!</vt:lpstr>
      <vt:lpstr>Livros texto</vt:lpstr>
      <vt:lpstr>Avaliação</vt:lpstr>
      <vt:lpstr>Exame</vt:lpstr>
      <vt:lpstr>Plágio</vt:lpstr>
      <vt:lpstr>Chamada</vt:lpstr>
      <vt:lpstr>Formandos</vt:lpstr>
      <vt:lpstr>Computadores</vt:lpstr>
      <vt:lpstr>AVA</vt:lpstr>
      <vt:lpstr>Avisos</vt:lpstr>
      <vt:lpstr>ATA de Presença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Algoritmos e Programação</dc:title>
  <dc:creator>Toto</dc:creator>
  <cp:lastModifiedBy>Rafael Torchelsen</cp:lastModifiedBy>
  <cp:revision>122</cp:revision>
  <dcterms:created xsi:type="dcterms:W3CDTF">2011-01-25T18:04:27Z</dcterms:created>
  <dcterms:modified xsi:type="dcterms:W3CDTF">2018-08-20T01:40:45Z</dcterms:modified>
</cp:coreProperties>
</file>

<file path=docProps/thumbnail.jpeg>
</file>